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HK Modular" charset="1" panose="00000800000000000000"/>
      <p:regular r:id="rId14"/>
    </p:embeddedFont>
    <p:embeddedFont>
      <p:font typeface="Cooper BT Bold" charset="1" panose="0208080404030B020404"/>
      <p:regular r:id="rId15"/>
    </p:embeddedFont>
    <p:embeddedFont>
      <p:font typeface="Cooper BT Bold Italics" charset="1" panose="0208080405030B090404"/>
      <p:regular r:id="rId16"/>
    </p:embeddedFont>
    <p:embeddedFont>
      <p:font typeface="Cooper BT Light" charset="1" panose="0208050304030B020404"/>
      <p:regular r:id="rId17"/>
    </p:embeddedFont>
    <p:embeddedFont>
      <p:font typeface="Cooper BT Light Italics" charset="1" panose="0208050304030B090404"/>
      <p:regular r:id="rId18"/>
    </p:embeddedFont>
    <p:embeddedFont>
      <p:font typeface="Cooper BT Medium" charset="1" panose="0208060305030B020404"/>
      <p:regular r:id="rId19"/>
    </p:embeddedFont>
    <p:embeddedFont>
      <p:font typeface="Cooper BT Medium Italics" charset="1" panose="0208060305030B090404"/>
      <p:regular r:id="rId20"/>
    </p:embeddedFont>
    <p:embeddedFont>
      <p:font typeface="Cooper BT Heavy" charset="1" panose="0208090404030B020404"/>
      <p:regular r:id="rId21"/>
    </p:embeddedFont>
    <p:embeddedFont>
      <p:font typeface="Cooper BT Heavy Italics" charset="1" panose="0208090405030B090404"/>
      <p:regular r:id="rId22"/>
    </p:embeddedFont>
    <p:embeddedFont>
      <p:font typeface="Tomorrow" charset="1" panose="00000000000000000000"/>
      <p:regular r:id="rId23"/>
    </p:embeddedFont>
    <p:embeddedFont>
      <p:font typeface="Tomorrow Bold" charset="1" panose="00000000000000000000"/>
      <p:regular r:id="rId24"/>
    </p:embeddedFont>
    <p:embeddedFont>
      <p:font typeface="Tomorrow Italics" charset="1" panose="00000000000000000000"/>
      <p:regular r:id="rId25"/>
    </p:embeddedFont>
    <p:embeddedFont>
      <p:font typeface="Tomorrow Bold Italics" charset="1" panose="00000000000000000000"/>
      <p:regular r:id="rId26"/>
    </p:embeddedFont>
    <p:embeddedFont>
      <p:font typeface="Tomorrow Thin" charset="1" panose="00000000000000000000"/>
      <p:regular r:id="rId27"/>
    </p:embeddedFont>
    <p:embeddedFont>
      <p:font typeface="Tomorrow Thin Italics" charset="1" panose="00000000000000000000"/>
      <p:regular r:id="rId28"/>
    </p:embeddedFont>
    <p:embeddedFont>
      <p:font typeface="Open Sans" charset="1" panose="00000000000000000000"/>
      <p:regular r:id="rId29"/>
    </p:embeddedFont>
    <p:embeddedFont>
      <p:font typeface="Open Sans Bold" charset="1" panose="00000000000000000000"/>
      <p:regular r:id="rId30"/>
    </p:embeddedFont>
    <p:embeddedFont>
      <p:font typeface="Open Sans Italics" charset="1" panose="00000000000000000000"/>
      <p:regular r:id="rId31"/>
    </p:embeddedFont>
    <p:embeddedFont>
      <p:font typeface="Open Sans Bold Italics" charset="1" panose="00000000000000000000"/>
      <p:regular r:id="rId32"/>
    </p:embeddedFont>
    <p:embeddedFont>
      <p:font typeface="Open Sans Light" charset="1" panose="00000000000000000000"/>
      <p:regular r:id="rId33"/>
    </p:embeddedFont>
    <p:embeddedFont>
      <p:font typeface="Open Sans Light Italics" charset="1" panose="00000000000000000000"/>
      <p:regular r:id="rId34"/>
    </p:embeddedFont>
    <p:embeddedFont>
      <p:font typeface="Open Sans Medium" charset="1" panose="00000000000000000000"/>
      <p:regular r:id="rId35"/>
    </p:embeddedFont>
    <p:embeddedFont>
      <p:font typeface="Open Sans Medium Italics" charset="1" panose="00000000000000000000"/>
      <p:regular r:id="rId36"/>
    </p:embeddedFont>
    <p:embeddedFont>
      <p:font typeface="Open Sans Semi-Bold" charset="1" panose="00000000000000000000"/>
      <p:regular r:id="rId37"/>
    </p:embeddedFont>
    <p:embeddedFont>
      <p:font typeface="Open Sans Semi-Bold Italics" charset="1" panose="00000000000000000000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  <p:embeddedFont>
      <p:font typeface="Muli" charset="1" panose="00000500000000000000"/>
      <p:regular r:id="rId41"/>
    </p:embeddedFont>
    <p:embeddedFont>
      <p:font typeface="Muli Bold" charset="1" panose="00000800000000000000"/>
      <p:regular r:id="rId42"/>
    </p:embeddedFont>
    <p:embeddedFont>
      <p:font typeface="Muli Italics" charset="1" panose="00000500000000000000"/>
      <p:regular r:id="rId43"/>
    </p:embeddedFont>
    <p:embeddedFont>
      <p:font typeface="Muli Bold Italics" charset="1" panose="00000800000000000000"/>
      <p:regular r:id="rId44"/>
    </p:embeddedFont>
    <p:embeddedFont>
      <p:font typeface="Muli Extra-Light" charset="1" panose="00000300000000000000"/>
      <p:regular r:id="rId45"/>
    </p:embeddedFont>
    <p:embeddedFont>
      <p:font typeface="Muli Extra-Light Italics" charset="1" panose="00000300000000000000"/>
      <p:regular r:id="rId46"/>
    </p:embeddedFont>
    <p:embeddedFont>
      <p:font typeface="Muli Light" charset="1" panose="00000400000000000000"/>
      <p:regular r:id="rId47"/>
    </p:embeddedFont>
    <p:embeddedFont>
      <p:font typeface="Muli Light Italics" charset="1" panose="00000400000000000000"/>
      <p:regular r:id="rId48"/>
    </p:embeddedFont>
    <p:embeddedFont>
      <p:font typeface="Muli Semi-Bold" charset="1" panose="00000700000000000000"/>
      <p:regular r:id="rId49"/>
    </p:embeddedFont>
    <p:embeddedFont>
      <p:font typeface="Muli Semi-Bold Italics" charset="1" panose="00000700000000000000"/>
      <p:regular r:id="rId50"/>
    </p:embeddedFont>
    <p:embeddedFont>
      <p:font typeface="Muli Ultra-Bold" charset="1" panose="00000900000000000000"/>
      <p:regular r:id="rId51"/>
    </p:embeddedFont>
    <p:embeddedFont>
      <p:font typeface="Muli Ultra-Bold Italics" charset="1" panose="00000900000000000000"/>
      <p:regular r:id="rId52"/>
    </p:embeddedFont>
    <p:embeddedFont>
      <p:font typeface="Muli Heavy" charset="1" panose="00000A00000000000000"/>
      <p:regular r:id="rId53"/>
    </p:embeddedFont>
    <p:embeddedFont>
      <p:font typeface="Muli Heavy Italics" charset="1" panose="00000A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9337" y="4594329"/>
            <a:ext cx="8492722" cy="25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E5A823"/>
                </a:solidFill>
                <a:latin typeface="Tomorrow"/>
              </a:rPr>
              <a:t>The Ai social butterfly helping you generate buzz for your business online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337" y="3171116"/>
            <a:ext cx="8492722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HK Modular"/>
              </a:rPr>
              <a:t>BUZZCRAFTERS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09" y="2505160"/>
            <a:ext cx="4960720" cy="5553045"/>
          </a:xfrm>
          <a:custGeom>
            <a:avLst/>
            <a:gdLst/>
            <a:ahLst/>
            <a:cxnLst/>
            <a:rect r="r" b="b" t="t" l="l"/>
            <a:pathLst>
              <a:path h="5553045" w="4960720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8254" y="2133545"/>
            <a:ext cx="4220652" cy="77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FFFFFF"/>
                </a:solidFill>
                <a:latin typeface="HK Modular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0842" y="3475365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Problem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22730" y="3397861"/>
            <a:ext cx="833648" cy="833648"/>
            <a:chOff x="0" y="0"/>
            <a:chExt cx="1111530" cy="1111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 strike="noStrike" u="non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0842" y="4432039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22730" y="4354535"/>
            <a:ext cx="833648" cy="833648"/>
            <a:chOff x="0" y="0"/>
            <a:chExt cx="1111530" cy="11115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20842" y="5388713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Key Features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22730" y="5311209"/>
            <a:ext cx="833648" cy="833648"/>
            <a:chOff x="0" y="0"/>
            <a:chExt cx="1111530" cy="11115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20842" y="6345387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Future Enhancements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22730" y="6267883"/>
            <a:ext cx="833648" cy="833648"/>
            <a:chOff x="0" y="0"/>
            <a:chExt cx="1111530" cy="11115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020842" y="7302061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Market Opportunity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22730" y="7224557"/>
            <a:ext cx="833648" cy="833648"/>
            <a:chOff x="0" y="0"/>
            <a:chExt cx="1111530" cy="11115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5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020842" y="8259534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Team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22730" y="8182030"/>
            <a:ext cx="833648" cy="833648"/>
            <a:chOff x="0" y="0"/>
            <a:chExt cx="1111530" cy="11115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929071" y="2228795"/>
            <a:ext cx="3330229" cy="3482592"/>
          </a:xfrm>
          <a:custGeom>
            <a:avLst/>
            <a:gdLst/>
            <a:ahLst/>
            <a:cxnLst/>
            <a:rect r="r" b="b" t="t" l="l"/>
            <a:pathLst>
              <a:path h="3482592" w="3330229">
                <a:moveTo>
                  <a:pt x="0" y="0"/>
                </a:moveTo>
                <a:lnTo>
                  <a:pt x="3330229" y="0"/>
                </a:lnTo>
                <a:lnTo>
                  <a:pt x="3330229" y="3482592"/>
                </a:lnTo>
                <a:lnTo>
                  <a:pt x="0" y="3482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894756" y="8189758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8"/>
                </a:lnTo>
                <a:lnTo>
                  <a:pt x="0" y="361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8466" y="2859805"/>
            <a:ext cx="13771067" cy="5869917"/>
          </a:xfrm>
          <a:custGeom>
            <a:avLst/>
            <a:gdLst/>
            <a:ahLst/>
            <a:cxnLst/>
            <a:rect r="r" b="b" t="t" l="l"/>
            <a:pathLst>
              <a:path h="5869917" w="1377106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9294" y="3484348"/>
            <a:ext cx="10769411" cy="470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Tomorrow"/>
              </a:rPr>
              <a:t>The ever-changing digital landscape overwhelms small businesses. Competing with well-resourced brands and navigating complex marketing tools leave them struggling to keep up and leverage these tools effectively. </a:t>
            </a:r>
          </a:p>
          <a:p>
            <a:pPr>
              <a:lnSpc>
                <a:spcPts val="4196"/>
              </a:lnSpc>
            </a:pPr>
          </a:p>
          <a:p>
            <a:pPr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Tomorrow"/>
              </a:rPr>
              <a:t>Pain points include:</a:t>
            </a:r>
          </a:p>
          <a:p>
            <a:pPr marL="647190" indent="-323595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FFFFFF"/>
                </a:solidFill>
                <a:latin typeface="Tomorrow"/>
              </a:rPr>
              <a:t>Limited time</a:t>
            </a:r>
            <a:r>
              <a:rPr lang="en-US" sz="2997">
                <a:solidFill>
                  <a:srgbClr val="FFFFFF"/>
                </a:solidFill>
                <a:latin typeface="Tomorrow"/>
              </a:rPr>
              <a:t> </a:t>
            </a:r>
          </a:p>
          <a:p>
            <a:pPr marL="647190" indent="-323595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FFFFFF"/>
                </a:solidFill>
                <a:latin typeface="Tomorrow"/>
              </a:rPr>
              <a:t>Budget</a:t>
            </a:r>
          </a:p>
          <a:p>
            <a:pPr marL="647190" indent="-323595" lvl="1">
              <a:lnSpc>
                <a:spcPts val="4196"/>
              </a:lnSpc>
              <a:spcBef>
                <a:spcPct val="0"/>
              </a:spcBef>
              <a:buFont typeface="Arial"/>
              <a:buChar char="•"/>
            </a:pPr>
            <a:r>
              <a:rPr lang="en-US" sz="2997">
                <a:solidFill>
                  <a:srgbClr val="FFFFFF"/>
                </a:solidFill>
                <a:latin typeface="Tomorrow"/>
              </a:rPr>
              <a:t>Lack marketing knowledge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4557" y="1141533"/>
            <a:ext cx="6428390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</a:rPr>
              <a:t>Problem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 strike="noStrike" u="non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31122" y="5485167"/>
            <a:ext cx="3729113" cy="4765640"/>
          </a:xfrm>
          <a:custGeom>
            <a:avLst/>
            <a:gdLst/>
            <a:ahLst/>
            <a:cxnLst/>
            <a:rect r="r" b="b" t="t" l="l"/>
            <a:pathLst>
              <a:path h="4765640" w="3729113">
                <a:moveTo>
                  <a:pt x="0" y="0"/>
                </a:moveTo>
                <a:lnTo>
                  <a:pt x="3729113" y="0"/>
                </a:lnTo>
                <a:lnTo>
                  <a:pt x="3729113" y="4765640"/>
                </a:lnTo>
                <a:lnTo>
                  <a:pt x="0" y="4765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7787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8466" y="2859805"/>
            <a:ext cx="13771067" cy="5869917"/>
          </a:xfrm>
          <a:custGeom>
            <a:avLst/>
            <a:gdLst/>
            <a:ahLst/>
            <a:cxnLst/>
            <a:rect r="r" b="b" t="t" l="l"/>
            <a:pathLst>
              <a:path h="5869917" w="1377106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9294" y="4051270"/>
            <a:ext cx="10769411" cy="220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Tomorrow"/>
              </a:rPr>
              <a:t>Our solution is BuzzCrafters, an AI-powered marketing assistant that levels the playing field for small businesses.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823187" y="8431128"/>
            <a:ext cx="4973254" cy="5100773"/>
          </a:xfrm>
          <a:custGeom>
            <a:avLst/>
            <a:gdLst/>
            <a:ahLst/>
            <a:cxnLst/>
            <a:rect r="r" b="b" t="t" l="l"/>
            <a:pathLst>
              <a:path h="5100773" w="4973254">
                <a:moveTo>
                  <a:pt x="4973254" y="0"/>
                </a:moveTo>
                <a:lnTo>
                  <a:pt x="0" y="0"/>
                </a:lnTo>
                <a:lnTo>
                  <a:pt x="0" y="5100774"/>
                </a:lnTo>
                <a:lnTo>
                  <a:pt x="4973254" y="5100774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4557" y="1141533"/>
            <a:ext cx="6428390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</a:rPr>
              <a:t>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" t="0" r="-1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03" y="-3227555"/>
            <a:ext cx="11749288" cy="13926958"/>
          </a:xfrm>
          <a:custGeom>
            <a:avLst/>
            <a:gdLst/>
            <a:ahLst/>
            <a:cxnLst/>
            <a:rect r="r" b="b" t="t" l="l"/>
            <a:pathLst>
              <a:path h="13926958" w="1174928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22571" y="2859235"/>
            <a:ext cx="2036126" cy="2104523"/>
          </a:xfrm>
          <a:custGeom>
            <a:avLst/>
            <a:gdLst/>
            <a:ahLst/>
            <a:cxnLst/>
            <a:rect r="r" b="b" t="t" l="l"/>
            <a:pathLst>
              <a:path h="2104523" w="2036126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391">
            <a:off x="2288185" y="3093483"/>
            <a:ext cx="5830712" cy="5706810"/>
          </a:xfrm>
          <a:custGeom>
            <a:avLst/>
            <a:gdLst/>
            <a:ahLst/>
            <a:cxnLst/>
            <a:rect r="r" b="b" t="t" l="l"/>
            <a:pathLst>
              <a:path h="5706810" w="5830712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44364"/>
            <a:ext cx="7705112" cy="1478284"/>
            <a:chOff x="0" y="0"/>
            <a:chExt cx="10273483" cy="1971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3483" cy="1971045"/>
            </a:xfrm>
            <a:custGeom>
              <a:avLst/>
              <a:gdLst/>
              <a:ahLst/>
              <a:cxnLst/>
              <a:rect r="r" b="b" t="t" l="l"/>
              <a:pathLst>
                <a:path h="19710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1971045"/>
                  </a:lnTo>
                  <a:lnTo>
                    <a:pt x="0" y="1971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14175" r="0" b="-14175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60941" y="640286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PERSONALIZED MARKETING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key features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" t="0" r="-1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728226"/>
            <a:ext cx="7705112" cy="1897384"/>
            <a:chOff x="0" y="0"/>
            <a:chExt cx="10273483" cy="25298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STREAMLINE EFFICENCY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6812087"/>
            <a:ext cx="7705112" cy="1897384"/>
            <a:chOff x="0" y="0"/>
            <a:chExt cx="10273483" cy="25298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CONTINUOUS IMPROVEMENT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6787" y="2730518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387555" y="273277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3354" y="3090828"/>
            <a:ext cx="4433309" cy="51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</a:pPr>
            <a:r>
              <a:rPr lang="en-US" sz="1815">
                <a:solidFill>
                  <a:srgbClr val="FFFFFF"/>
                </a:solidFill>
                <a:latin typeface="HK Modular"/>
              </a:rPr>
              <a:t>analytics integration via api call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86787" y="4113786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6"/>
                </a:lnTo>
                <a:lnTo>
                  <a:pt x="0" y="123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3354" y="4475636"/>
            <a:ext cx="4433309" cy="51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815">
                <a:solidFill>
                  <a:srgbClr val="FFFFFF"/>
                </a:solidFill>
                <a:latin typeface="HK Modular"/>
              </a:rPr>
              <a:t>Text to video output</a:t>
            </a:r>
          </a:p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HK Modular"/>
              </a:rPr>
              <a:t>via api call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6787" y="5497053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8496" y="5860972"/>
            <a:ext cx="4433309" cy="51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815">
                <a:solidFill>
                  <a:srgbClr val="FFFFFF"/>
                </a:solidFill>
                <a:latin typeface="HK Modular"/>
              </a:rPr>
              <a:t>speech to text output</a:t>
            </a:r>
          </a:p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FFFFFF"/>
                </a:solidFill>
                <a:latin typeface="HK Modular"/>
              </a:rPr>
              <a:t>via api call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7336" y="3045208"/>
            <a:ext cx="5823492" cy="90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</a:pPr>
            <a:r>
              <a:rPr lang="en-US" sz="3046">
                <a:solidFill>
                  <a:srgbClr val="FFFFFF"/>
                </a:solidFill>
                <a:latin typeface="Tomorrow"/>
              </a:rPr>
              <a:t>Google Analytics, Google Adwords &amp; Social platforms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77336" y="4428476"/>
            <a:ext cx="5823877" cy="45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</a:rPr>
              <a:t>More engaging Media format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7336" y="5811743"/>
            <a:ext cx="5823877" cy="45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>
                <a:solidFill>
                  <a:srgbClr val="FFFFFF"/>
                </a:solidFill>
                <a:latin typeface="Tomorrow"/>
              </a:rPr>
              <a:t>Enhances user experience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981400" y="6241681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90"/>
                </a:lnTo>
                <a:lnTo>
                  <a:pt x="0" y="4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387555" y="4115973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7387555" y="549916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future enhancements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0" r="-1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1610" y="-931314"/>
            <a:ext cx="10688074" cy="11589400"/>
            <a:chOff x="0" y="0"/>
            <a:chExt cx="2814966" cy="3052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4966" cy="3052352"/>
            </a:xfrm>
            <a:custGeom>
              <a:avLst/>
              <a:gdLst/>
              <a:ahLst/>
              <a:cxnLst/>
              <a:rect r="r" b="b" t="t" l="l"/>
              <a:pathLst>
                <a:path h="3052352" w="2814966">
                  <a:moveTo>
                    <a:pt x="0" y="0"/>
                  </a:moveTo>
                  <a:lnTo>
                    <a:pt x="2814966" y="0"/>
                  </a:lnTo>
                  <a:lnTo>
                    <a:pt x="2814966" y="3052352"/>
                  </a:lnTo>
                  <a:lnTo>
                    <a:pt x="0" y="30523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14966" cy="3099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320" y="2545172"/>
            <a:ext cx="6631077" cy="76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82"/>
              </a:lnSpc>
              <a:spcBef>
                <a:spcPct val="0"/>
              </a:spcBef>
            </a:pPr>
            <a:r>
              <a:rPr lang="en-US" sz="5068">
                <a:solidFill>
                  <a:srgbClr val="18072B"/>
                </a:solidFill>
                <a:latin typeface="Tomorrow Bold"/>
              </a:rPr>
              <a:t>Market opportunity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06188" y="1783832"/>
            <a:ext cx="7126731" cy="77467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814525"/>
            <a:ext cx="303239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Kollektif Bold"/>
              </a:rPr>
              <a:t>BUZZCRAFTERS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4320" y="3638800"/>
            <a:ext cx="7008641" cy="525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"/>
              </a:rPr>
              <a:t>According to the Small Business Administration, there are a total of </a:t>
            </a:r>
            <a:r>
              <a:rPr lang="en-US" sz="2482">
                <a:solidFill>
                  <a:srgbClr val="18072B"/>
                </a:solidFill>
                <a:latin typeface="Kollektif Bold"/>
              </a:rPr>
              <a:t>33.2 million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 small businesses.</a:t>
            </a:r>
          </a:p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"/>
              </a:rPr>
              <a:t> </a:t>
            </a:r>
          </a:p>
          <a:p>
            <a:pPr marL="536015" indent="-268008" lvl="1">
              <a:lnSpc>
                <a:spcPts val="3475"/>
              </a:lnSpc>
              <a:buFont typeface="Arial"/>
              <a:buChar char="•"/>
            </a:pPr>
            <a:r>
              <a:rPr lang="en-US" sz="2482">
                <a:solidFill>
                  <a:srgbClr val="18072B"/>
                </a:solidFill>
                <a:latin typeface="Kollektif Bold"/>
              </a:rPr>
              <a:t>27 million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 small businesses have no employees</a:t>
            </a:r>
          </a:p>
          <a:p>
            <a:pPr marL="536015" indent="-268008" lvl="1">
              <a:lnSpc>
                <a:spcPts val="3475"/>
              </a:lnSpc>
              <a:buFont typeface="Arial"/>
              <a:buChar char="•"/>
            </a:pPr>
            <a:r>
              <a:rPr lang="en-US" sz="2482">
                <a:solidFill>
                  <a:srgbClr val="18072B"/>
                </a:solidFill>
                <a:latin typeface="Kollektif"/>
              </a:rPr>
              <a:t>Labor costs make up </a:t>
            </a:r>
            <a:r>
              <a:rPr lang="en-US" sz="2482">
                <a:solidFill>
                  <a:srgbClr val="18072B"/>
                </a:solidFill>
                <a:latin typeface="Kollektif Bold"/>
              </a:rPr>
              <a:t>70%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 of a business’s spending</a:t>
            </a:r>
          </a:p>
          <a:p>
            <a:pPr marL="536015" indent="-268008" lvl="1">
              <a:lnSpc>
                <a:spcPts val="3475"/>
              </a:lnSpc>
              <a:buFont typeface="Arial"/>
              <a:buChar char="•"/>
            </a:pPr>
            <a:r>
              <a:rPr lang="en-US" sz="2482">
                <a:solidFill>
                  <a:srgbClr val="18072B"/>
                </a:solidFill>
                <a:latin typeface="Kollektif Bold"/>
              </a:rPr>
              <a:t>83%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 of small businesses use social media</a:t>
            </a:r>
          </a:p>
          <a:p>
            <a:pPr>
              <a:lnSpc>
                <a:spcPts val="3475"/>
              </a:lnSpc>
            </a:pPr>
          </a:p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 Bold"/>
              </a:rPr>
              <a:t>Revenue</a:t>
            </a:r>
          </a:p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"/>
              </a:rPr>
              <a:t>Estimated revenue </a:t>
            </a:r>
            <a:r>
              <a:rPr lang="en-US" sz="2482">
                <a:solidFill>
                  <a:srgbClr val="18072B"/>
                </a:solidFill>
                <a:latin typeface="Kollektif Bold"/>
              </a:rPr>
              <a:t>300k </a:t>
            </a:r>
          </a:p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 Bold"/>
              </a:rPr>
              <a:t>$25 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monthly subscription</a:t>
            </a:r>
          </a:p>
          <a:p>
            <a:pPr>
              <a:lnSpc>
                <a:spcPts val="3475"/>
              </a:lnSpc>
            </a:pPr>
            <a:r>
              <a:rPr lang="en-US" sz="2482">
                <a:solidFill>
                  <a:srgbClr val="18072B"/>
                </a:solidFill>
                <a:latin typeface="Kollektif Bold"/>
              </a:rPr>
              <a:t>1,000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 small business users (less than </a:t>
            </a:r>
            <a:r>
              <a:rPr lang="en-US" sz="2482">
                <a:solidFill>
                  <a:srgbClr val="18072B"/>
                </a:solidFill>
                <a:latin typeface="Kollektif Bold"/>
              </a:rPr>
              <a:t>1%</a:t>
            </a:r>
            <a:r>
              <a:rPr lang="en-US" sz="2482">
                <a:solidFill>
                  <a:srgbClr val="18072B"/>
                </a:solidFill>
                <a:latin typeface="Kollektif"/>
              </a:rPr>
              <a:t>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8100000">
            <a:off x="-1878109" y="1216509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100000">
            <a:off x="-786504" y="123746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381331" y="9285564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91504" y="476604"/>
            <a:ext cx="6639574" cy="104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FFFFFF"/>
                </a:solidFill>
                <a:latin typeface="HK Modular"/>
              </a:rPr>
              <a:t>Small Businesses by Employee Size in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2914" y="3243624"/>
            <a:ext cx="1089620" cy="2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  <a:spcBef>
                <a:spcPct val="0"/>
              </a:spcBef>
            </a:pPr>
            <a:r>
              <a:rPr lang="en-US" sz="1670">
                <a:solidFill>
                  <a:srgbClr val="FFFFFF"/>
                </a:solidFill>
                <a:latin typeface="Open Sans Bold"/>
              </a:rPr>
              <a:t>(</a:t>
            </a:r>
            <a:r>
              <a:rPr lang="en-US" sz="1670">
                <a:solidFill>
                  <a:srgbClr val="FFFFFF"/>
                </a:solidFill>
                <a:latin typeface="Open Sans Bold"/>
              </a:rPr>
              <a:t>5,471,736)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06373" y="2669051"/>
            <a:ext cx="911748" cy="2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  <a:spcBef>
                <a:spcPct val="0"/>
              </a:spcBef>
            </a:pPr>
            <a:r>
              <a:rPr lang="en-US" sz="1670">
                <a:solidFill>
                  <a:srgbClr val="FFFFFF"/>
                </a:solidFill>
                <a:latin typeface="Open Sans Bold"/>
              </a:rPr>
              <a:t>(647,921)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2131" y="8966173"/>
            <a:ext cx="1208356" cy="2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  <a:spcBef>
                <a:spcPct val="0"/>
              </a:spcBef>
            </a:pPr>
            <a:r>
              <a:rPr lang="en-US" sz="1670">
                <a:solidFill>
                  <a:srgbClr val="FFFFFF"/>
                </a:solidFill>
                <a:latin typeface="Open Sans Bold"/>
              </a:rPr>
              <a:t>(27,151,987)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88050" y="9720588"/>
            <a:ext cx="28850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18072B"/>
                </a:solidFill>
                <a:latin typeface="Tomorrow Bold"/>
              </a:rPr>
              <a:t>Source: Forbes Advisor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742146" y="1884775"/>
            <a:ext cx="2162544" cy="2678072"/>
          </a:xfrm>
          <a:custGeom>
            <a:avLst/>
            <a:gdLst/>
            <a:ahLst/>
            <a:cxnLst/>
            <a:rect r="r" b="b" t="t" l="l"/>
            <a:pathLst>
              <a:path h="2678072" w="2162544">
                <a:moveTo>
                  <a:pt x="0" y="0"/>
                </a:moveTo>
                <a:lnTo>
                  <a:pt x="2162544" y="0"/>
                </a:lnTo>
                <a:lnTo>
                  <a:pt x="2162544" y="2678073"/>
                </a:lnTo>
                <a:lnTo>
                  <a:pt x="0" y="267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9709" y="2942241"/>
            <a:ext cx="3809068" cy="3836241"/>
          </a:xfrm>
          <a:custGeom>
            <a:avLst/>
            <a:gdLst/>
            <a:ahLst/>
            <a:cxnLst/>
            <a:rect r="r" b="b" t="t" l="l"/>
            <a:pathLst>
              <a:path h="3836241" w="3809068">
                <a:moveTo>
                  <a:pt x="0" y="0"/>
                </a:moveTo>
                <a:lnTo>
                  <a:pt x="3809068" y="0"/>
                </a:lnTo>
                <a:lnTo>
                  <a:pt x="3809068" y="3836242"/>
                </a:lnTo>
                <a:lnTo>
                  <a:pt x="0" y="383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9605" y="2942241"/>
            <a:ext cx="3809068" cy="3836241"/>
          </a:xfrm>
          <a:custGeom>
            <a:avLst/>
            <a:gdLst/>
            <a:ahLst/>
            <a:cxnLst/>
            <a:rect r="r" b="b" t="t" l="l"/>
            <a:pathLst>
              <a:path h="3836241" w="3809068">
                <a:moveTo>
                  <a:pt x="0" y="0"/>
                </a:moveTo>
                <a:lnTo>
                  <a:pt x="3809068" y="0"/>
                </a:lnTo>
                <a:lnTo>
                  <a:pt x="3809068" y="3836242"/>
                </a:lnTo>
                <a:lnTo>
                  <a:pt x="0" y="383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17940" y="3214163"/>
            <a:ext cx="3292398" cy="329239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78044" y="3214163"/>
            <a:ext cx="3292398" cy="32923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17558" y="3174317"/>
            <a:ext cx="3292398" cy="3292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559223" y="2902395"/>
            <a:ext cx="3809068" cy="3836241"/>
          </a:xfrm>
          <a:custGeom>
            <a:avLst/>
            <a:gdLst/>
            <a:ahLst/>
            <a:cxnLst/>
            <a:rect r="r" b="b" t="t" l="l"/>
            <a:pathLst>
              <a:path h="3836241" w="3809068">
                <a:moveTo>
                  <a:pt x="0" y="0"/>
                </a:moveTo>
                <a:lnTo>
                  <a:pt x="3809068" y="0"/>
                </a:lnTo>
                <a:lnTo>
                  <a:pt x="3809068" y="3836242"/>
                </a:lnTo>
                <a:lnTo>
                  <a:pt x="0" y="383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68787" y="7776917"/>
            <a:ext cx="351091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"/>
              </a:rPr>
              <a:t>Business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68787" y="7179065"/>
            <a:ext cx="3510913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oper BT Medium"/>
              </a:rPr>
              <a:t>R.J. Rimando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5520" y="7776917"/>
            <a:ext cx="351091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"/>
              </a:rPr>
              <a:t>Software Engineer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520" y="7179065"/>
            <a:ext cx="3510913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oper BT Medium"/>
              </a:rPr>
              <a:t>Divik Shrivastava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5141" y="901279"/>
            <a:ext cx="507771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9"/>
              </a:lnSpc>
            </a:pPr>
            <a:r>
              <a:rPr lang="en-US" sz="8399">
                <a:solidFill>
                  <a:srgbClr val="FFFFFF"/>
                </a:solidFill>
                <a:latin typeface="Cooper BT Medium"/>
                <a:ea typeface="Cooper BT Medium"/>
              </a:rPr>
              <a:t>Our T﻿eam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08300" y="7776917"/>
            <a:ext cx="351091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"/>
              </a:rPr>
              <a:t>Data Science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08300" y="7179065"/>
            <a:ext cx="3510913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oper BT Medium"/>
              </a:rPr>
              <a:t>Sania Bandekar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16266" y="3176888"/>
            <a:ext cx="3292398" cy="329239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6276" t="-13041" r="-19042" b="-14993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55A2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2684" y="265576"/>
            <a:ext cx="19721917" cy="10183681"/>
          </a:xfrm>
          <a:custGeom>
            <a:avLst/>
            <a:gdLst/>
            <a:ahLst/>
            <a:cxnLst/>
            <a:rect r="r" b="b" t="t" l="l"/>
            <a:pathLst>
              <a:path h="10183681" w="19721917">
                <a:moveTo>
                  <a:pt x="0" y="0"/>
                </a:moveTo>
                <a:lnTo>
                  <a:pt x="19721918" y="0"/>
                </a:lnTo>
                <a:lnTo>
                  <a:pt x="19721918" y="10183681"/>
                </a:lnTo>
                <a:lnTo>
                  <a:pt x="0" y="10183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2886" y="630418"/>
            <a:ext cx="8962228" cy="9026164"/>
          </a:xfrm>
          <a:custGeom>
            <a:avLst/>
            <a:gdLst/>
            <a:ahLst/>
            <a:cxnLst/>
            <a:rect r="r" b="b" t="t" l="l"/>
            <a:pathLst>
              <a:path h="9026164" w="8962228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489173" y="3142829"/>
            <a:ext cx="25266347" cy="359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53"/>
              </a:lnSpc>
              <a:spcBef>
                <a:spcPct val="0"/>
              </a:spcBef>
            </a:pPr>
            <a:r>
              <a:rPr lang="en-US" sz="20895">
                <a:solidFill>
                  <a:srgbClr val="FFFFFF"/>
                </a:solidFill>
                <a:latin typeface="Tomorrow"/>
              </a:rPr>
              <a:t>Q&amp;A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71205" y="4256076"/>
            <a:ext cx="6170503" cy="6304473"/>
          </a:xfrm>
          <a:custGeom>
            <a:avLst/>
            <a:gdLst/>
            <a:ahLst/>
            <a:cxnLst/>
            <a:rect r="r" b="b" t="t" l="l"/>
            <a:pathLst>
              <a:path h="6304473" w="617050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DAGDp30qNYk</dc:identifier>
  <dcterms:modified xsi:type="dcterms:W3CDTF">2011-08-01T06:04:30Z</dcterms:modified>
  <cp:revision>1</cp:revision>
  <dc:title>BuzzCrafters</dc:title>
</cp:coreProperties>
</file>